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12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C76F3AA-F7E0-48F9-81BD-140AAD0BC71C}" type="datetimeFigureOut">
              <a:rPr lang="en-US" smtClean="0"/>
              <a:t>10/24/2011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6F22E0CF-88FC-41C1-9CBC-98193A963AE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2545614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1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10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2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3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4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5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6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7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8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>
                <a:solidFill>
                  <a:prstClr val="black"/>
                </a:solidFill>
              </a:rPr>
              <a:pPr/>
              <a:t>9</a:t>
            </a:fld>
            <a:endParaRPr lang="en-US">
              <a:solidFill>
                <a:prstClr val="black"/>
              </a:solidFill>
            </a:endParaRPr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61500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1512562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5108902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5088897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632499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738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3132485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307880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344223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769060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492504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99FF99">
            <a:alpha val="33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1215A94-9648-4765-89B0-A39B6E109442}" type="datetimeFigureOut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10/24/2011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88902AC-36A4-4F48-BFFA-16BA511D74F0}" type="slidenum">
              <a:rPr 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6750007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4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.gif"/><Relationship Id="rId5" Type="http://schemas.openxmlformats.org/officeDocument/2006/relationships/image" Target="../media/image2.jpeg"/><Relationship Id="rId4" Type="http://schemas.openxmlformats.org/officeDocument/2006/relationships/hyperlink" Target="http://images.google.com/imgres?imgurl=https://www2.carolina.com/webapp/wcs/stores/servlet/CarolinaBio/images/medium/591814_mic.jpg&amp;imgrefurl=https://www2.carolina.com/webapp/wcs/stores/servlet/ProductDisplay?jdeAddressId=&amp;catalogId=10101&amp;storeId=10151&amp;productId=47666&amp;langId=-1&amp;parent_category_rn=89|1023&amp;h=415&amp;w=300&amp;sz=20&amp;hl=en&amp;start=12&amp;tbnid=0URVCtSnTrgdUM:&amp;tbnh=125&amp;tbnw=90&amp;prev=/images?q=stereomicroscope&amp;gbv=2&amp;svnum=10&amp;hl=en" TargetMode="Externa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enchantedlearning.com/label/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gif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hyperlink" Target="http://images.google.com/imgres?imgurl=https://www2.carolina.com/webapp/wcs/stores/servlet/CarolinaBio/images/medium/591814_mic.jpg&amp;imgrefurl=https://www2.carolina.com/webapp/wcs/stores/servlet/ProductDisplay?jdeAddressId=&amp;catalogId=10101&amp;storeId=10151&amp;productId=47666&amp;langId=-1&amp;parent_category_rn=89|1023&amp;h=415&amp;w=300&amp;sz=20&amp;hl=en&amp;start=12&amp;tbnid=0URVCtSnTrgdUM:&amp;tbnh=125&amp;tbnw=90&amp;prev=/images?q=stereomicroscope&amp;gbv=2&amp;svnum=10&amp;hl=en" TargetMode="Externa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u="sng" dirty="0"/>
              <a:t>SCIENTIFIC TOOLS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pic>
        <p:nvPicPr>
          <p:cNvPr id="1026" name="Picture 2" descr="C:\SRHS\Diagrams\Beaker for Vol. worksheet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" y="3886200"/>
            <a:ext cx="2224087" cy="2619375"/>
          </a:xfrm>
          <a:prstGeom prst="rect">
            <a:avLst/>
          </a:prstGeom>
          <a:noFill/>
        </p:spPr>
      </p:pic>
      <p:pic>
        <p:nvPicPr>
          <p:cNvPr id="5" name="Picture 5" descr="591814_mic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553200" y="3429000"/>
            <a:ext cx="2264664" cy="3145367"/>
          </a:xfrm>
          <a:prstGeom prst="rect">
            <a:avLst/>
          </a:prstGeom>
          <a:noFill/>
        </p:spPr>
      </p:pic>
      <p:pic>
        <p:nvPicPr>
          <p:cNvPr id="1028" name="Picture 4" descr="http://www.ukge.co.uk/UKGEDATA/images_products/1849.gif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28600" y="152400"/>
            <a:ext cx="4029075" cy="1876425"/>
          </a:xfrm>
          <a:prstGeom prst="rect">
            <a:avLst/>
          </a:prstGeom>
          <a:noFill/>
        </p:spPr>
      </p:pic>
      <p:pic>
        <p:nvPicPr>
          <p:cNvPr id="1030" name="Picture 6" descr="http://t1.gstatic.com/images?q=tbn:IBLNc48P3MC_rM:http://www.rakkaewchula.com/image/webquest/MicroscopeLabeled.gif&amp;t=1"/>
          <p:cNvPicPr>
            <a:picLocks noChangeAspect="1" noChangeArrowheads="1"/>
          </p:cNvPicPr>
          <p:nvPr/>
        </p:nvPicPr>
        <p:blipFill>
          <a:blip r:embed="rId7" cstate="print"/>
          <a:srcRect/>
          <a:stretch>
            <a:fillRect/>
          </a:stretch>
        </p:blipFill>
        <p:spPr bwMode="auto">
          <a:xfrm>
            <a:off x="6477000" y="228600"/>
            <a:ext cx="2209800" cy="20669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9115526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LIGHT MICROSCOPE</a:t>
            </a:r>
            <a:endParaRPr lang="en-US" dirty="0"/>
          </a:p>
        </p:txBody>
      </p:sp>
      <p:pic>
        <p:nvPicPr>
          <p:cNvPr id="4" name="Content Placeholder 3" descr="microscope to label">
            <a:hlinkClick r:id="rId3"/>
          </p:cNvPr>
          <p:cNvPicPr>
            <a:picLocks noGrp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295400" y="1676400"/>
            <a:ext cx="7238999" cy="4495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2057400" y="28956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524000" y="2438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371600" y="23622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en-US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133600" y="21336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Coarse focus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2209800" y="2743200"/>
            <a:ext cx="13716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Fine focus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2286000" y="32766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Arm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2057400" y="38862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Stage clip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2057400" y="51816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Base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6096000" y="1676400"/>
            <a:ext cx="2057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err="1">
                <a:solidFill>
                  <a:prstClr val="black"/>
                </a:solidFill>
              </a:rPr>
              <a:t>Occular</a:t>
            </a:r>
            <a:r>
              <a:rPr lang="en-US" dirty="0">
                <a:solidFill>
                  <a:prstClr val="black"/>
                </a:solidFill>
              </a:rPr>
              <a:t> or eyepiece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6248400" y="23622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Body tube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6096000" y="2819400"/>
            <a:ext cx="2438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Revolving nosepiece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6324600" y="3429000"/>
            <a:ext cx="1371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Objective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6477000" y="38100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Objective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6553200" y="4267200"/>
            <a:ext cx="914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Stage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6629400" y="4800600"/>
            <a:ext cx="1447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Diaphragm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6096000" y="5334000"/>
            <a:ext cx="2667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Light source (illuminator)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1371600" y="2209800"/>
            <a:ext cx="381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1</a:t>
            </a:r>
          </a:p>
        </p:txBody>
      </p:sp>
      <p:sp>
        <p:nvSpPr>
          <p:cNvPr id="23" name="TextBox 22"/>
          <p:cNvSpPr txBox="1"/>
          <p:nvPr/>
        </p:nvSpPr>
        <p:spPr>
          <a:xfrm>
            <a:off x="13716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24" name="TextBox 23"/>
          <p:cNvSpPr txBox="1"/>
          <p:nvPr/>
        </p:nvSpPr>
        <p:spPr>
          <a:xfrm>
            <a:off x="1371600" y="33528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25" name="TextBox 24"/>
          <p:cNvSpPr txBox="1"/>
          <p:nvPr/>
        </p:nvSpPr>
        <p:spPr>
          <a:xfrm>
            <a:off x="1371600" y="38862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4</a:t>
            </a:r>
          </a:p>
        </p:txBody>
      </p:sp>
      <p:sp>
        <p:nvSpPr>
          <p:cNvPr id="26" name="TextBox 25"/>
          <p:cNvSpPr txBox="1"/>
          <p:nvPr/>
        </p:nvSpPr>
        <p:spPr>
          <a:xfrm>
            <a:off x="1447800" y="5257800"/>
            <a:ext cx="304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5</a:t>
            </a:r>
          </a:p>
        </p:txBody>
      </p:sp>
      <p:sp>
        <p:nvSpPr>
          <p:cNvPr id="27" name="TextBox 26"/>
          <p:cNvSpPr txBox="1"/>
          <p:nvPr/>
        </p:nvSpPr>
        <p:spPr>
          <a:xfrm>
            <a:off x="5638800" y="1676400"/>
            <a:ext cx="3810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6</a:t>
            </a:r>
          </a:p>
        </p:txBody>
      </p:sp>
      <p:sp>
        <p:nvSpPr>
          <p:cNvPr id="28" name="TextBox 27"/>
          <p:cNvSpPr txBox="1"/>
          <p:nvPr/>
        </p:nvSpPr>
        <p:spPr>
          <a:xfrm>
            <a:off x="5562600" y="23622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7</a:t>
            </a:r>
          </a:p>
        </p:txBody>
      </p:sp>
      <p:sp>
        <p:nvSpPr>
          <p:cNvPr id="29" name="TextBox 28"/>
          <p:cNvSpPr txBox="1"/>
          <p:nvPr/>
        </p:nvSpPr>
        <p:spPr>
          <a:xfrm>
            <a:off x="5867400" y="28956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8</a:t>
            </a:r>
          </a:p>
        </p:txBody>
      </p:sp>
      <p:sp>
        <p:nvSpPr>
          <p:cNvPr id="30" name="TextBox 29"/>
          <p:cNvSpPr txBox="1"/>
          <p:nvPr/>
        </p:nvSpPr>
        <p:spPr>
          <a:xfrm>
            <a:off x="6019800" y="3429000"/>
            <a:ext cx="304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9</a:t>
            </a:r>
          </a:p>
        </p:txBody>
      </p:sp>
      <p:sp>
        <p:nvSpPr>
          <p:cNvPr id="31" name="TextBox 30"/>
          <p:cNvSpPr txBox="1"/>
          <p:nvPr/>
        </p:nvSpPr>
        <p:spPr>
          <a:xfrm>
            <a:off x="5791200" y="3810000"/>
            <a:ext cx="457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10</a:t>
            </a:r>
          </a:p>
        </p:txBody>
      </p:sp>
      <p:sp>
        <p:nvSpPr>
          <p:cNvPr id="32" name="TextBox 31"/>
          <p:cNvSpPr txBox="1"/>
          <p:nvPr/>
        </p:nvSpPr>
        <p:spPr>
          <a:xfrm>
            <a:off x="5943600" y="43434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11</a:t>
            </a:r>
          </a:p>
        </p:txBody>
      </p:sp>
      <p:sp>
        <p:nvSpPr>
          <p:cNvPr id="33" name="TextBox 32"/>
          <p:cNvSpPr txBox="1"/>
          <p:nvPr/>
        </p:nvSpPr>
        <p:spPr>
          <a:xfrm>
            <a:off x="5715000" y="4800600"/>
            <a:ext cx="533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12</a:t>
            </a:r>
          </a:p>
        </p:txBody>
      </p:sp>
      <p:sp>
        <p:nvSpPr>
          <p:cNvPr id="34" name="TextBox 33"/>
          <p:cNvSpPr txBox="1"/>
          <p:nvPr/>
        </p:nvSpPr>
        <p:spPr>
          <a:xfrm>
            <a:off x="5715000" y="5257800"/>
            <a:ext cx="4572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solidFill>
                  <a:prstClr val="black"/>
                </a:solidFill>
              </a:rPr>
              <a:t>13</a:t>
            </a:r>
          </a:p>
        </p:txBody>
      </p:sp>
    </p:spTree>
    <p:extLst>
      <p:ext uri="{BB962C8B-B14F-4D97-AF65-F5344CB8AC3E}">
        <p14:creationId xmlns:p14="http://schemas.microsoft.com/office/powerpoint/2010/main" val="25414493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9" fill="hold">
                      <p:stCondLst>
                        <p:cond delay="indefinite"/>
                      </p:stCondLst>
                      <p:childTnLst>
                        <p:par>
                          <p:cTn id="70" fill="hold">
                            <p:stCondLst>
                              <p:cond delay="0"/>
                            </p:stCondLst>
                            <p:childTnLst>
                              <p:par>
                                <p:cTn id="7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3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74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5" fill="hold">
                      <p:stCondLst>
                        <p:cond delay="indefinite"/>
                      </p:stCondLst>
                      <p:childTnLst>
                        <p:par>
                          <p:cTn id="76" fill="hold">
                            <p:stCondLst>
                              <p:cond delay="0"/>
                            </p:stCondLst>
                            <p:childTnLst>
                              <p:par>
                                <p:cTn id="7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9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0" dur="500" fill="hold"/>
                                        <p:tgtEl>
                                          <p:spTgt spid="2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15" grpId="0" build="p"/>
      <p:bldP spid="16" grpId="0" build="p"/>
      <p:bldP spid="17" grpId="0" build="p"/>
      <p:bldP spid="18" grpId="0" build="p"/>
      <p:bldP spid="19" grpId="0" build="p"/>
      <p:bldP spid="20" grpId="0" build="p"/>
      <p:bldP spid="21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Microscopes</a:t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838200"/>
            <a:ext cx="8229600" cy="5791200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Light Microscope – (optical microscope) 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light to produce an enlarged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view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a specimen.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Magnification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Magnifying Power – How large an image looks under the microscope.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Specimens are magnified by the objective lens and/or the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occular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(eyepiece)</a:t>
            </a: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RESOLUTION – the sharpness of an image.  Resolution is increased on high power.  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 image is “resolved” by using the fine adjustment (focus) knob.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46148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TYPES OF MICROSCOPES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839200" cy="50292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Simple Microscope – magnifying glass</a:t>
            </a: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Compound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Microscope – Uses two lenses: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objective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ocular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Stereomicroscope – a.k.a. Dissecting Microscope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to view specimens too big for a compound light microscope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505164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COMPOUND MICRSCOPE - OPTICAL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dirty="0" smtClean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5486400"/>
          </a:xfrm>
        </p:spPr>
        <p:txBody>
          <a:bodyPr>
            <a:normAutofit fontScale="925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Objectives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usually 2-3 for low power,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medium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power and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power.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High power has a magnification of 40X (X means “times”)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Medium power magnification is 10X</a:t>
            </a:r>
          </a:p>
          <a:p>
            <a:pPr lvl="2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Low power magnification is 4X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Ocular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the part that you look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through.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Magnification is 10X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calculate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TOTAL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magnification, multiply the ocular (10X) by the objective magnification.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Example:  TOTAL magnification on high power would be 10 X 40 = 400 X</a:t>
            </a:r>
          </a:p>
          <a:p>
            <a:pPr>
              <a:buBlip>
                <a:blip r:embed="rId3"/>
              </a:buBlip>
            </a:pPr>
            <a:endParaRPr lang="en-US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90194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COMPOUND MICROSCOPE - MECHANICAL SYSTEM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447800"/>
            <a:ext cx="8534400" cy="54102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S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tructural parts of the microscope.</a:t>
            </a:r>
          </a:p>
          <a:p>
            <a:pPr>
              <a:buNone/>
            </a:pP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Base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– microscope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stand.</a:t>
            </a:r>
            <a:endParaRPr lang="en-US" sz="21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Stage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– platform where the slide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is placed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100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Stage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clips – two metal clips that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hold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the slide in place.</a:t>
            </a:r>
          </a:p>
          <a:p>
            <a:pPr>
              <a:buNone/>
            </a:pP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Body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tube – contains the lenses.</a:t>
            </a:r>
          </a:p>
          <a:p>
            <a:pPr>
              <a:buNone/>
            </a:pP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Eyepiece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– at the top of the body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 tube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sz="21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Nosepiece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– At the bottom of the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body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tube and holds the objectives.</a:t>
            </a:r>
          </a:p>
          <a:p>
            <a:pPr lvl="1">
              <a:buBlip>
                <a:blip r:embed="rId3"/>
              </a:buBlip>
            </a:pP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By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turning the nosepiece, the </a:t>
            </a:r>
            <a:r>
              <a:rPr lang="en-US" sz="2100" dirty="0" smtClean="0">
                <a:latin typeface="Times New Roman" pitchFamily="18" charset="0"/>
                <a:cs typeface="Times New Roman" pitchFamily="18" charset="0"/>
              </a:rPr>
              <a:t>objectives </a:t>
            </a:r>
            <a:r>
              <a:rPr lang="en-US" sz="2100" dirty="0">
                <a:latin typeface="Times New Roman" pitchFamily="18" charset="0"/>
                <a:cs typeface="Times New Roman" pitchFamily="18" charset="0"/>
              </a:rPr>
              <a:t>are moved.</a:t>
            </a:r>
          </a:p>
          <a:p>
            <a:pPr>
              <a:buBlip>
                <a:blip r:embed="rId3"/>
              </a:buBlip>
            </a:pPr>
            <a:endParaRPr lang="en-US" sz="2100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21288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COMPOUND MICROSCOPE - MECHANICAL SYSTEM (cont’d)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0"/>
            <a:ext cx="8763000" cy="5029200"/>
          </a:xfrm>
        </p:spPr>
        <p:txBody>
          <a:bodyPr>
            <a:normAutofit fontScale="70000" lnSpcReduction="2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Focusing – Two adjustment knobs are used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focus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microscope.</a:t>
            </a:r>
          </a:p>
          <a:p>
            <a:pPr lvl="1"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Coarse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focus – Large knob and is used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initially bring the specimen into clear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view.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		</a:t>
            </a:r>
            <a:r>
              <a:rPr lang="en-US" b="1" u="dbl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b="1" u="dbl" dirty="0">
                <a:latin typeface="Times New Roman" pitchFamily="18" charset="0"/>
                <a:cs typeface="Times New Roman" pitchFamily="18" charset="0"/>
              </a:rPr>
              <a:t>IS USED ON LOW POWER ONLY</a:t>
            </a:r>
            <a:r>
              <a:rPr lang="en-US" b="1" u="dbl" dirty="0" smtClean="0">
                <a:latin typeface="Times New Roman" pitchFamily="18" charset="0"/>
                <a:cs typeface="Times New Roman" pitchFamily="18" charset="0"/>
              </a:rPr>
              <a:t>. – WHY???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STAGE MOVES WITH THE COARSE FOCUS AND ON HIGH POWER IT COULD BREAK THE SLIDE AND DAMAGE THE OBJECTIVE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 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focus – small knob and is used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 “fine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tuning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” (resolution) the specimen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used at the high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low powers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b="1" u="dbl" dirty="0">
                <a:latin typeface="Times New Roman" pitchFamily="18" charset="0"/>
                <a:cs typeface="Times New Roman" pitchFamily="18" charset="0"/>
              </a:rPr>
              <a:t>WHEN USING THE HIGH POWER OBJECTIVE, ONLY USE THE FINE FOCUS.</a:t>
            </a:r>
          </a:p>
        </p:txBody>
      </p:sp>
    </p:spTree>
    <p:extLst>
      <p:ext uri="{BB962C8B-B14F-4D97-AF65-F5344CB8AC3E}">
        <p14:creationId xmlns:p14="http://schemas.microsoft.com/office/powerpoint/2010/main" val="33606951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COMPOUND MICROSCOPE - MECHANICAL SYSTEM (cont’d)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Illuminator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light source located on the base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microscope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Diaphragm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mounted just below the stage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and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used to regulate the amount of light on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specimen.</a:t>
            </a:r>
          </a:p>
          <a:p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310031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STEREOMICROSCOPE –DISSECTING MICROSCOPE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Contains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two eyepieces and provides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more 3-dimensional image of the specimen.</a:t>
            </a: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used for dissecting small organisms or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small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parts of organisms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Used in ecological studies.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799003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Britannic Bold" pitchFamily="34" charset="0"/>
              </a:rPr>
              <a:t>STEREOMICROSCOPE</a:t>
            </a:r>
            <a:endParaRPr lang="en-US" dirty="0"/>
          </a:p>
        </p:txBody>
      </p:sp>
      <p:pic>
        <p:nvPicPr>
          <p:cNvPr id="4" name="Picture 5" descr="591814_mic">
            <a:hlinkClick r:id="rId3"/>
          </p:cNvPr>
          <p:cNvPicPr>
            <a:picLocks noGrp="1" noChangeAspect="1" noChangeArrowheads="1"/>
          </p:cNvPicPr>
          <p:nvPr>
            <p:ph idx="1"/>
          </p:nvPr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19400" y="1295400"/>
            <a:ext cx="3581400" cy="497416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24945138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443</Words>
  <Application>Microsoft Office PowerPoint</Application>
  <PresentationFormat>On-screen Show (4:3)</PresentationFormat>
  <Paragraphs>100</Paragraphs>
  <Slides>10</Slides>
  <Notes>10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10</vt:i4>
      </vt:variant>
    </vt:vector>
  </HeadingPairs>
  <TitlesOfParts>
    <vt:vector size="11" baseType="lpstr">
      <vt:lpstr>1_Office Theme</vt:lpstr>
      <vt:lpstr>SCIENTIFIC TOOLS </vt:lpstr>
      <vt:lpstr>Microscopes </vt:lpstr>
      <vt:lpstr>TYPES OF MICROSCOPES</vt:lpstr>
      <vt:lpstr>COMPOUND MICRSCOPE - OPTICAL SYSTEM </vt:lpstr>
      <vt:lpstr>COMPOUND MICROSCOPE - MECHANICAL SYSTEM</vt:lpstr>
      <vt:lpstr>COMPOUND MICROSCOPE - MECHANICAL SYSTEM (cont’d)</vt:lpstr>
      <vt:lpstr>COMPOUND MICROSCOPE - MECHANICAL SYSTEM (cont’d)</vt:lpstr>
      <vt:lpstr>STEREOMICROSCOPE –DISSECTING MICROSCOPE</vt:lpstr>
      <vt:lpstr>STEREOMICROSCOPE</vt:lpstr>
      <vt:lpstr>LIGHT MICROSCOPE</vt:lpstr>
    </vt:vector>
  </TitlesOfParts>
  <Company>Southern Regional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TOOLS</dc:title>
  <dc:creator>scollins</dc:creator>
  <cp:lastModifiedBy>Sally Collins</cp:lastModifiedBy>
  <cp:revision>1</cp:revision>
  <dcterms:created xsi:type="dcterms:W3CDTF">2011-10-20T14:14:21Z</dcterms:created>
  <dcterms:modified xsi:type="dcterms:W3CDTF">2011-10-24T11:59:28Z</dcterms:modified>
</cp:coreProperties>
</file>